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4"/>
    <p:sldMasterId id="2147483735" r:id="rId5"/>
    <p:sldMasterId id="2147483839" r:id="rId6"/>
  </p:sldMasterIdLst>
  <p:notesMasterIdLst>
    <p:notesMasterId r:id="rId17"/>
  </p:notesMasterIdLst>
  <p:handoutMasterIdLst>
    <p:handoutMasterId r:id="rId18"/>
  </p:handoutMasterIdLst>
  <p:sldIdLst>
    <p:sldId id="257" r:id="rId7"/>
    <p:sldId id="395" r:id="rId8"/>
    <p:sldId id="406" r:id="rId9"/>
    <p:sldId id="407" r:id="rId10"/>
    <p:sldId id="408" r:id="rId11"/>
    <p:sldId id="409" r:id="rId12"/>
    <p:sldId id="410" r:id="rId13"/>
    <p:sldId id="411" r:id="rId14"/>
    <p:sldId id="412" r:id="rId15"/>
    <p:sldId id="391" r:id="rId16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424171"/>
    <a:srgbClr val="272744"/>
    <a:srgbClr val="425178"/>
    <a:srgbClr val="415076"/>
    <a:srgbClr val="19172A"/>
    <a:srgbClr val="B2B2B2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6E927A-D2B8-43D8-8218-68A39DAFC879}" v="1404" dt="2023-07-15T14:08:50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2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5A14E7-CDD3-49BB-B4E0-450F7B407EA4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8A2E50E-928D-4195-B774-877078DF5993}">
      <dgm:prSet custT="1"/>
      <dgm:spPr/>
      <dgm:t>
        <a:bodyPr/>
        <a:lstStyle/>
        <a:p>
          <a:r>
            <a:rPr lang="it-IT" sz="1800" dirty="0">
              <a:latin typeface="Poppins Light" panose="00000400000000000000" pitchFamily="2" charset="0"/>
              <a:cs typeface="Poppins Light" panose="00000400000000000000" pitchFamily="2" charset="0"/>
            </a:rPr>
            <a:t>Indagare il comportamento di </a:t>
          </a:r>
          <a:r>
            <a:rPr lang="it-IT" sz="1800" b="1" dirty="0">
              <a:latin typeface="Poppins Light" panose="00000400000000000000" pitchFamily="2" charset="0"/>
              <a:cs typeface="Poppins Light" panose="00000400000000000000" pitchFamily="2" charset="0"/>
            </a:rPr>
            <a:t>agenti competitivi con vincoli energetici</a:t>
          </a:r>
          <a:endParaRPr lang="en-US" sz="1800" dirty="0">
            <a:latin typeface="Poppins Light" panose="00000400000000000000" pitchFamily="2" charset="0"/>
            <a:cs typeface="Poppins Light" panose="00000400000000000000" pitchFamily="2" charset="0"/>
          </a:endParaRPr>
        </a:p>
      </dgm:t>
    </dgm:pt>
    <dgm:pt modelId="{9B6BBCC2-14F7-4C5C-B0DF-B0761E6FC93C}" type="parTrans" cxnId="{0C3C0BE7-B6E6-4CF4-A473-6D74A59A6ABD}">
      <dgm:prSet/>
      <dgm:spPr/>
      <dgm:t>
        <a:bodyPr/>
        <a:lstStyle/>
        <a:p>
          <a:endParaRPr lang="en-US"/>
        </a:p>
      </dgm:t>
    </dgm:pt>
    <dgm:pt modelId="{AA7378DC-1012-45F3-90A0-F9DE27B11CA0}" type="sibTrans" cxnId="{0C3C0BE7-B6E6-4CF4-A473-6D74A59A6ABD}">
      <dgm:prSet/>
      <dgm:spPr/>
      <dgm:t>
        <a:bodyPr/>
        <a:lstStyle/>
        <a:p>
          <a:endParaRPr lang="en-US"/>
        </a:p>
      </dgm:t>
    </dgm:pt>
    <dgm:pt modelId="{79D08005-D9A4-4710-B1C6-0276FCEBE43F}">
      <dgm:prSet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Poppins Light" panose="00000400000000000000" pitchFamily="2" charset="0"/>
              <a:ea typeface="+mn-ea"/>
              <a:cs typeface="Poppins Light" panose="00000400000000000000" pitchFamily="2" charset="0"/>
            </a:rPr>
            <a:t>Esplorare l'interazione agente-ambiente in un Sistema Multi-Agente (MAS)</a:t>
          </a:r>
          <a:endParaRPr lang="en-US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Poppins Light" panose="00000400000000000000" pitchFamily="2" charset="0"/>
            <a:ea typeface="+mn-ea"/>
            <a:cs typeface="Poppins Light" panose="00000400000000000000" pitchFamily="2" charset="0"/>
          </a:endParaRPr>
        </a:p>
      </dgm:t>
    </dgm:pt>
    <dgm:pt modelId="{C0E02B49-BDFF-4F8C-B777-60C80248BE26}" type="parTrans" cxnId="{14B779E4-981C-410A-A1D6-9958C475979E}">
      <dgm:prSet/>
      <dgm:spPr/>
      <dgm:t>
        <a:bodyPr/>
        <a:lstStyle/>
        <a:p>
          <a:endParaRPr lang="en-US"/>
        </a:p>
      </dgm:t>
    </dgm:pt>
    <dgm:pt modelId="{962B73A6-56B3-4CED-B822-C079580E8A33}" type="sibTrans" cxnId="{14B779E4-981C-410A-A1D6-9958C475979E}">
      <dgm:prSet/>
      <dgm:spPr/>
      <dgm:t>
        <a:bodyPr/>
        <a:lstStyle/>
        <a:p>
          <a:endParaRPr lang="en-US"/>
        </a:p>
      </dgm:t>
    </dgm:pt>
    <dgm:pt modelId="{2E619BBE-084E-4ACB-BA9F-E04B56CCB804}">
      <dgm:prSet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Poppins Light" panose="00000400000000000000" pitchFamily="2" charset="0"/>
              <a:ea typeface="+mn-ea"/>
              <a:cs typeface="Poppins Light" panose="00000400000000000000" pitchFamily="2" charset="0"/>
            </a:rPr>
            <a:t>Sviluppare una simulazione con risultati osservabili e concreti</a:t>
          </a:r>
          <a:endParaRPr lang="en-US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Poppins Light" panose="00000400000000000000" pitchFamily="2" charset="0"/>
            <a:ea typeface="+mn-ea"/>
            <a:cs typeface="Poppins Light" panose="00000400000000000000" pitchFamily="2" charset="0"/>
          </a:endParaRPr>
        </a:p>
      </dgm:t>
    </dgm:pt>
    <dgm:pt modelId="{D826D4F0-7367-4669-9175-99B2D136FBDF}" type="parTrans" cxnId="{F55BED8A-017E-40B8-BA70-5A11E27DD0B8}">
      <dgm:prSet/>
      <dgm:spPr/>
      <dgm:t>
        <a:bodyPr/>
        <a:lstStyle/>
        <a:p>
          <a:endParaRPr lang="en-US"/>
        </a:p>
      </dgm:t>
    </dgm:pt>
    <dgm:pt modelId="{3B972464-3AA3-41FD-9755-A7302D0C72F4}" type="sibTrans" cxnId="{F55BED8A-017E-40B8-BA70-5A11E27DD0B8}">
      <dgm:prSet/>
      <dgm:spPr/>
      <dgm:t>
        <a:bodyPr/>
        <a:lstStyle/>
        <a:p>
          <a:endParaRPr lang="en-US"/>
        </a:p>
      </dgm:t>
    </dgm:pt>
    <dgm:pt modelId="{280FC2A9-8B15-4E90-9CED-A75CC72F63E5}" type="pres">
      <dgm:prSet presAssocID="{A35A14E7-CDD3-49BB-B4E0-450F7B407E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D2EEADC-701E-433D-A1C7-55F4B9DCBC8B}" type="pres">
      <dgm:prSet presAssocID="{78A2E50E-928D-4195-B774-877078DF5993}" presName="hierRoot1" presStyleCnt="0"/>
      <dgm:spPr/>
    </dgm:pt>
    <dgm:pt modelId="{90C7C44A-1EEB-493D-9526-CBEDD98C1FE2}" type="pres">
      <dgm:prSet presAssocID="{78A2E50E-928D-4195-B774-877078DF5993}" presName="composite" presStyleCnt="0"/>
      <dgm:spPr/>
    </dgm:pt>
    <dgm:pt modelId="{E38E7D9B-E2CD-43C6-ACA7-DEE2F0B6CC70}" type="pres">
      <dgm:prSet presAssocID="{78A2E50E-928D-4195-B774-877078DF5993}" presName="background" presStyleLbl="node0" presStyleIdx="0" presStyleCnt="3"/>
      <dgm:spPr/>
    </dgm:pt>
    <dgm:pt modelId="{A13B3832-A3B2-4595-B362-0A77C7B29360}" type="pres">
      <dgm:prSet presAssocID="{78A2E50E-928D-4195-B774-877078DF5993}" presName="text" presStyleLbl="fgAcc0" presStyleIdx="0" presStyleCnt="3">
        <dgm:presLayoutVars>
          <dgm:chPref val="3"/>
        </dgm:presLayoutVars>
      </dgm:prSet>
      <dgm:spPr/>
    </dgm:pt>
    <dgm:pt modelId="{9786304F-44E7-40F3-A4CB-F01312660993}" type="pres">
      <dgm:prSet presAssocID="{78A2E50E-928D-4195-B774-877078DF5993}" presName="hierChild2" presStyleCnt="0"/>
      <dgm:spPr/>
    </dgm:pt>
    <dgm:pt modelId="{FD5636FD-1D1F-4F8A-9BCC-EC9D44F1B1AF}" type="pres">
      <dgm:prSet presAssocID="{79D08005-D9A4-4710-B1C6-0276FCEBE43F}" presName="hierRoot1" presStyleCnt="0"/>
      <dgm:spPr/>
    </dgm:pt>
    <dgm:pt modelId="{E9D2D610-439F-4721-93AE-5AECA5FB18A6}" type="pres">
      <dgm:prSet presAssocID="{79D08005-D9A4-4710-B1C6-0276FCEBE43F}" presName="composite" presStyleCnt="0"/>
      <dgm:spPr/>
    </dgm:pt>
    <dgm:pt modelId="{C0423527-0501-4A52-A696-EE102545B8E7}" type="pres">
      <dgm:prSet presAssocID="{79D08005-D9A4-4710-B1C6-0276FCEBE43F}" presName="background" presStyleLbl="node0" presStyleIdx="1" presStyleCnt="3"/>
      <dgm:spPr/>
    </dgm:pt>
    <dgm:pt modelId="{79097626-E3A9-479C-A1C1-B794B522138B}" type="pres">
      <dgm:prSet presAssocID="{79D08005-D9A4-4710-B1C6-0276FCEBE43F}" presName="text" presStyleLbl="fgAcc0" presStyleIdx="1" presStyleCnt="3">
        <dgm:presLayoutVars>
          <dgm:chPref val="3"/>
        </dgm:presLayoutVars>
      </dgm:prSet>
      <dgm:spPr/>
    </dgm:pt>
    <dgm:pt modelId="{AD16A5AF-DE22-4986-A103-90FBD3BB35D5}" type="pres">
      <dgm:prSet presAssocID="{79D08005-D9A4-4710-B1C6-0276FCEBE43F}" presName="hierChild2" presStyleCnt="0"/>
      <dgm:spPr/>
    </dgm:pt>
    <dgm:pt modelId="{BD687403-B7A0-45E6-8BCC-A54B862A168B}" type="pres">
      <dgm:prSet presAssocID="{2E619BBE-084E-4ACB-BA9F-E04B56CCB804}" presName="hierRoot1" presStyleCnt="0"/>
      <dgm:spPr/>
    </dgm:pt>
    <dgm:pt modelId="{A0E76B01-E923-4C26-80F2-866E8EDF74BA}" type="pres">
      <dgm:prSet presAssocID="{2E619BBE-084E-4ACB-BA9F-E04B56CCB804}" presName="composite" presStyleCnt="0"/>
      <dgm:spPr/>
    </dgm:pt>
    <dgm:pt modelId="{BB64DB33-2FF2-4572-9955-9C88A4B61E92}" type="pres">
      <dgm:prSet presAssocID="{2E619BBE-084E-4ACB-BA9F-E04B56CCB804}" presName="background" presStyleLbl="node0" presStyleIdx="2" presStyleCnt="3"/>
      <dgm:spPr/>
    </dgm:pt>
    <dgm:pt modelId="{FC1A5C48-A9E6-4426-84AA-5B367C9CD86B}" type="pres">
      <dgm:prSet presAssocID="{2E619BBE-084E-4ACB-BA9F-E04B56CCB804}" presName="text" presStyleLbl="fgAcc0" presStyleIdx="2" presStyleCnt="3">
        <dgm:presLayoutVars>
          <dgm:chPref val="3"/>
        </dgm:presLayoutVars>
      </dgm:prSet>
      <dgm:spPr/>
    </dgm:pt>
    <dgm:pt modelId="{DD86B684-E005-477D-ABE3-F19E643B84F5}" type="pres">
      <dgm:prSet presAssocID="{2E619BBE-084E-4ACB-BA9F-E04B56CCB804}" presName="hierChild2" presStyleCnt="0"/>
      <dgm:spPr/>
    </dgm:pt>
  </dgm:ptLst>
  <dgm:cxnLst>
    <dgm:cxn modelId="{9E3F7D1B-E08E-4B7B-BBE2-5EF16484145E}" type="presOf" srcId="{79D08005-D9A4-4710-B1C6-0276FCEBE43F}" destId="{79097626-E3A9-479C-A1C1-B794B522138B}" srcOrd="0" destOrd="0" presId="urn:microsoft.com/office/officeart/2005/8/layout/hierarchy1"/>
    <dgm:cxn modelId="{093F2D48-DBF3-40D9-B31E-B28ABEA56444}" type="presOf" srcId="{78A2E50E-928D-4195-B774-877078DF5993}" destId="{A13B3832-A3B2-4595-B362-0A77C7B29360}" srcOrd="0" destOrd="0" presId="urn:microsoft.com/office/officeart/2005/8/layout/hierarchy1"/>
    <dgm:cxn modelId="{F55BED8A-017E-40B8-BA70-5A11E27DD0B8}" srcId="{A35A14E7-CDD3-49BB-B4E0-450F7B407EA4}" destId="{2E619BBE-084E-4ACB-BA9F-E04B56CCB804}" srcOrd="2" destOrd="0" parTransId="{D826D4F0-7367-4669-9175-99B2D136FBDF}" sibTransId="{3B972464-3AA3-41FD-9755-A7302D0C72F4}"/>
    <dgm:cxn modelId="{00D57EC4-41BA-4703-B1FF-CC5B9155D02E}" type="presOf" srcId="{2E619BBE-084E-4ACB-BA9F-E04B56CCB804}" destId="{FC1A5C48-A9E6-4426-84AA-5B367C9CD86B}" srcOrd="0" destOrd="0" presId="urn:microsoft.com/office/officeart/2005/8/layout/hierarchy1"/>
    <dgm:cxn modelId="{14B779E4-981C-410A-A1D6-9958C475979E}" srcId="{A35A14E7-CDD3-49BB-B4E0-450F7B407EA4}" destId="{79D08005-D9A4-4710-B1C6-0276FCEBE43F}" srcOrd="1" destOrd="0" parTransId="{C0E02B49-BDFF-4F8C-B777-60C80248BE26}" sibTransId="{962B73A6-56B3-4CED-B822-C079580E8A33}"/>
    <dgm:cxn modelId="{0C3C0BE7-B6E6-4CF4-A473-6D74A59A6ABD}" srcId="{A35A14E7-CDD3-49BB-B4E0-450F7B407EA4}" destId="{78A2E50E-928D-4195-B774-877078DF5993}" srcOrd="0" destOrd="0" parTransId="{9B6BBCC2-14F7-4C5C-B0DF-B0761E6FC93C}" sibTransId="{AA7378DC-1012-45F3-90A0-F9DE27B11CA0}"/>
    <dgm:cxn modelId="{D61591EF-292C-4F32-BCC2-5F10B9232720}" type="presOf" srcId="{A35A14E7-CDD3-49BB-B4E0-450F7B407EA4}" destId="{280FC2A9-8B15-4E90-9CED-A75CC72F63E5}" srcOrd="0" destOrd="0" presId="urn:microsoft.com/office/officeart/2005/8/layout/hierarchy1"/>
    <dgm:cxn modelId="{94FD8847-2070-4780-BAC7-44A08FFF6EF1}" type="presParOf" srcId="{280FC2A9-8B15-4E90-9CED-A75CC72F63E5}" destId="{4D2EEADC-701E-433D-A1C7-55F4B9DCBC8B}" srcOrd="0" destOrd="0" presId="urn:microsoft.com/office/officeart/2005/8/layout/hierarchy1"/>
    <dgm:cxn modelId="{E862C7C8-B2C9-4131-B699-2988505CABEE}" type="presParOf" srcId="{4D2EEADC-701E-433D-A1C7-55F4B9DCBC8B}" destId="{90C7C44A-1EEB-493D-9526-CBEDD98C1FE2}" srcOrd="0" destOrd="0" presId="urn:microsoft.com/office/officeart/2005/8/layout/hierarchy1"/>
    <dgm:cxn modelId="{F1B7AB82-E9CB-4B01-A8B8-047DC16209D5}" type="presParOf" srcId="{90C7C44A-1EEB-493D-9526-CBEDD98C1FE2}" destId="{E38E7D9B-E2CD-43C6-ACA7-DEE2F0B6CC70}" srcOrd="0" destOrd="0" presId="urn:microsoft.com/office/officeart/2005/8/layout/hierarchy1"/>
    <dgm:cxn modelId="{DE512870-0983-4E3A-BE74-C6BC85868457}" type="presParOf" srcId="{90C7C44A-1EEB-493D-9526-CBEDD98C1FE2}" destId="{A13B3832-A3B2-4595-B362-0A77C7B29360}" srcOrd="1" destOrd="0" presId="urn:microsoft.com/office/officeart/2005/8/layout/hierarchy1"/>
    <dgm:cxn modelId="{B3D6BC75-57A2-4B71-B8D8-E6DC1FF261DF}" type="presParOf" srcId="{4D2EEADC-701E-433D-A1C7-55F4B9DCBC8B}" destId="{9786304F-44E7-40F3-A4CB-F01312660993}" srcOrd="1" destOrd="0" presId="urn:microsoft.com/office/officeart/2005/8/layout/hierarchy1"/>
    <dgm:cxn modelId="{2C35B9D4-7CA4-4CAC-81E0-626C547FB91A}" type="presParOf" srcId="{280FC2A9-8B15-4E90-9CED-A75CC72F63E5}" destId="{FD5636FD-1D1F-4F8A-9BCC-EC9D44F1B1AF}" srcOrd="1" destOrd="0" presId="urn:microsoft.com/office/officeart/2005/8/layout/hierarchy1"/>
    <dgm:cxn modelId="{20BC95E3-747D-4EB7-9917-FEC06E2B0B0E}" type="presParOf" srcId="{FD5636FD-1D1F-4F8A-9BCC-EC9D44F1B1AF}" destId="{E9D2D610-439F-4721-93AE-5AECA5FB18A6}" srcOrd="0" destOrd="0" presId="urn:microsoft.com/office/officeart/2005/8/layout/hierarchy1"/>
    <dgm:cxn modelId="{DA04B8A6-4B86-4811-95EF-66DD640B1FC2}" type="presParOf" srcId="{E9D2D610-439F-4721-93AE-5AECA5FB18A6}" destId="{C0423527-0501-4A52-A696-EE102545B8E7}" srcOrd="0" destOrd="0" presId="urn:microsoft.com/office/officeart/2005/8/layout/hierarchy1"/>
    <dgm:cxn modelId="{A9DFA0EC-9BA5-44FE-A358-26E123B33ACA}" type="presParOf" srcId="{E9D2D610-439F-4721-93AE-5AECA5FB18A6}" destId="{79097626-E3A9-479C-A1C1-B794B522138B}" srcOrd="1" destOrd="0" presId="urn:microsoft.com/office/officeart/2005/8/layout/hierarchy1"/>
    <dgm:cxn modelId="{2D9AE6E6-1863-4592-AA9D-E400B1106EF8}" type="presParOf" srcId="{FD5636FD-1D1F-4F8A-9BCC-EC9D44F1B1AF}" destId="{AD16A5AF-DE22-4986-A103-90FBD3BB35D5}" srcOrd="1" destOrd="0" presId="urn:microsoft.com/office/officeart/2005/8/layout/hierarchy1"/>
    <dgm:cxn modelId="{B15B43D0-BD85-447A-A6AF-F8650262265A}" type="presParOf" srcId="{280FC2A9-8B15-4E90-9CED-A75CC72F63E5}" destId="{BD687403-B7A0-45E6-8BCC-A54B862A168B}" srcOrd="2" destOrd="0" presId="urn:microsoft.com/office/officeart/2005/8/layout/hierarchy1"/>
    <dgm:cxn modelId="{21A2D675-36A1-4ECB-B79F-9477C96F9FE7}" type="presParOf" srcId="{BD687403-B7A0-45E6-8BCC-A54B862A168B}" destId="{A0E76B01-E923-4C26-80F2-866E8EDF74BA}" srcOrd="0" destOrd="0" presId="urn:microsoft.com/office/officeart/2005/8/layout/hierarchy1"/>
    <dgm:cxn modelId="{22758E5F-CBA4-4062-A566-1888E1A8A164}" type="presParOf" srcId="{A0E76B01-E923-4C26-80F2-866E8EDF74BA}" destId="{BB64DB33-2FF2-4572-9955-9C88A4B61E92}" srcOrd="0" destOrd="0" presId="urn:microsoft.com/office/officeart/2005/8/layout/hierarchy1"/>
    <dgm:cxn modelId="{12295675-2E5B-4C92-AE24-439D5434BF25}" type="presParOf" srcId="{A0E76B01-E923-4C26-80F2-866E8EDF74BA}" destId="{FC1A5C48-A9E6-4426-84AA-5B367C9CD86B}" srcOrd="1" destOrd="0" presId="urn:microsoft.com/office/officeart/2005/8/layout/hierarchy1"/>
    <dgm:cxn modelId="{02FBBDCC-E28A-4150-A38B-355C4DC039EA}" type="presParOf" srcId="{BD687403-B7A0-45E6-8BCC-A54B862A168B}" destId="{DD86B684-E005-477D-ABE3-F19E643B84F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8E7D9B-E2CD-43C6-ACA7-DEE2F0B6CC70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3B3832-A3B2-4595-B362-0A77C7B29360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Poppins Light" panose="00000400000000000000" pitchFamily="2" charset="0"/>
              <a:cs typeface="Poppins Light" panose="00000400000000000000" pitchFamily="2" charset="0"/>
            </a:rPr>
            <a:t>Indagare il comportamento di </a:t>
          </a:r>
          <a:r>
            <a:rPr lang="it-IT" sz="1800" b="1" kern="1200" dirty="0">
              <a:latin typeface="Poppins Light" panose="00000400000000000000" pitchFamily="2" charset="0"/>
              <a:cs typeface="Poppins Light" panose="00000400000000000000" pitchFamily="2" charset="0"/>
            </a:rPr>
            <a:t>agenti competitivi con vincoli energetici</a:t>
          </a:r>
          <a:endParaRPr lang="en-US" sz="1800" kern="1200" dirty="0">
            <a:latin typeface="Poppins Light" panose="00000400000000000000" pitchFamily="2" charset="0"/>
            <a:cs typeface="Poppins Light" panose="00000400000000000000" pitchFamily="2" charset="0"/>
          </a:endParaRPr>
        </a:p>
      </dsp:txBody>
      <dsp:txXfrm>
        <a:off x="383617" y="1447754"/>
        <a:ext cx="2847502" cy="1768010"/>
      </dsp:txXfrm>
    </dsp:sp>
    <dsp:sp modelId="{C0423527-0501-4A52-A696-EE102545B8E7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097626-E3A9-479C-A1C1-B794B522138B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Poppins Light" panose="00000400000000000000" pitchFamily="2" charset="0"/>
              <a:ea typeface="+mn-ea"/>
              <a:cs typeface="Poppins Light" panose="00000400000000000000" pitchFamily="2" charset="0"/>
            </a:rPr>
            <a:t>Esplorare l'interazione agente-ambiente in un Sistema Multi-Agente (MAS)</a:t>
          </a:r>
          <a:endParaRPr lang="en-US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Poppins Light" panose="00000400000000000000" pitchFamily="2" charset="0"/>
            <a:ea typeface="+mn-ea"/>
            <a:cs typeface="Poppins Light" panose="00000400000000000000" pitchFamily="2" charset="0"/>
          </a:endParaRPr>
        </a:p>
      </dsp:txBody>
      <dsp:txXfrm>
        <a:off x="3998355" y="1447754"/>
        <a:ext cx="2847502" cy="1768010"/>
      </dsp:txXfrm>
    </dsp:sp>
    <dsp:sp modelId="{BB64DB33-2FF2-4572-9955-9C88A4B61E92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1A5C48-A9E6-4426-84AA-5B367C9CD86B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Poppins Light" panose="00000400000000000000" pitchFamily="2" charset="0"/>
              <a:ea typeface="+mn-ea"/>
              <a:cs typeface="Poppins Light" panose="00000400000000000000" pitchFamily="2" charset="0"/>
            </a:rPr>
            <a:t>Sviluppare una simulazione con risultati osservabili e concreti</a:t>
          </a:r>
          <a:endParaRPr lang="en-US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Poppins Light" panose="00000400000000000000" pitchFamily="2" charset="0"/>
            <a:ea typeface="+mn-ea"/>
            <a:cs typeface="Poppins Light" panose="00000400000000000000" pitchFamily="2" charset="0"/>
          </a:endParaRPr>
        </a:p>
      </dsp:txBody>
      <dsp:txXfrm>
        <a:off x="7613092" y="1447754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45FDDA-C8F8-4640-B291-3034A1C41F02}" type="datetime1">
              <a:rPr lang="it-IT" smtClean="0"/>
              <a:t>17/05/2025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20:30:30.0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15 24575,'0'-5'0,"4"-5"0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20:30:34.5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1 177 24575,'84'4'0,"-1"4"0,101 23 0,-95-15 0,18-4 0,0-4 0,150-9 0,-92-2 0,1899 3 0,-1672 13 0,-25 1 0,-160-3 0,276 50 0,-256-27 0,174-4 0,-274-24 0,-29-1 0,210 19 0,-87 4 0,314 0 0,-89-3 0,-9 0 0,-394-25 0,-1 1 0,1 3 0,52 10 0,42 11 0,158 10 0,-171-23 0,432-1 0,-334-14 0,552 3 0,-757-1 0,0 0 0,0-2 0,-1 0 0,1-1 0,-1 0 0,0-1 0,0-1 0,29-15 0,-34 15 0,0-1 0,0 0 0,-1 0 0,1-1 0,-2 0 0,1-1 0,-1 0 0,0 0 0,-1-1 0,0 0 0,-1-1 0,8-14 0,-13 22 0,-1-1 0,0 1 0,1-1 0,-1 0 0,0 0 0,-1 1 0,1-1 0,-1 0 0,0 0 0,0 0 0,0 0 0,0 0 0,-1 1 0,1-1 0,-1 0 0,0 0 0,0 1 0,0-1 0,-1 0 0,1 1 0,-1-1 0,0 1 0,0 0 0,0-1 0,-1 1 0,1 0 0,-1 0 0,1 1 0,-1-1 0,0 1 0,0-1 0,-5-2 0,-8-5 0,1 1 0,-1 0 0,0 1 0,-1 1 0,-31-9 0,-66-13 0,-2 4 0,0 5 0,-135-4 0,-360 16 0,436-4 0,11 0 0,28 14 0,-13 1 0,-202-22 0,123 0 0,4 1 0,4-8 0,-257 3 0,355 26 0,-188-7 0,154-18 0,-62-4 0,31 14 0,-119-3 0,-192 16-1365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20:30:37.0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B9F0A1-F219-446B-A3CE-307DCA1AC676}" type="datetime1">
              <a:rPr lang="it-IT" smtClean="0"/>
              <a:t>17/05/2025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17/05/2025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F04202-B601-DD92-DF58-CDB4151D1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E90E4A-A5B2-14AF-8B83-0944B8E0A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11AE76-FE0A-8483-84A9-215A139F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2C373C-1130-F965-0F48-F1001E99F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5CF9A4-1580-87B1-FA63-76166EDD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584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D540C2-E8A7-1D96-2E41-F5FF83473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1C040C2-DDA9-2276-D89A-41C482DFA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444BB4-BB8E-3FBC-BB0D-4DB167372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7D76C8-EF27-169F-A27D-A55D7E5B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84983F-DEB3-F047-C73B-690CA424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8907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D0986BC-5B3D-C5BD-DFD5-71B7D046B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E011ED3-FF6C-78BB-FD71-0443EF2D6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D2D2FB-3B7A-1CFF-C3B1-F79F5A38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3C798B-ADF9-E05A-D611-A0AAADF22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BA4425E-1E18-1F01-30B4-871C4B949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1541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48CBEA-8A64-2EBB-1CAC-FCFFC97C2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EA2028-63AC-A0D8-6795-E0D7FB047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4BF71C-3B55-9472-5C8A-3F05F869B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89CF65-29AE-D04B-B890-4C97093D5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1D178F3-9428-AF1D-1AC2-A4862B53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0774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9944A5-B74B-EFF7-077E-383A3CC1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5A3402-D9F3-3A68-EAB2-AACD41C09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6C4466-2370-1B9D-6E00-D9A87DA6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69EB11-BC40-A1A7-3DFC-F1846A535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6C231F-DDE8-363C-2C94-30183E552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620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49B52A-37AC-1014-2E13-65F13C84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681F22-1173-C31F-98B4-A43253DD6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B97012-890F-614D-2686-AAC3E785C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E46926-96D0-C5CF-AED8-91E112D08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DC6749-D4B0-BD6E-9B66-3F9F835B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7357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E748C4-0069-DE26-BFBE-685FADDC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2B9A9A-83F4-C0C7-3F42-A826ADECC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E137375-FDDA-068C-5E28-3851C0D2C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062EE4-6838-3CC9-D20D-A721C6C42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47C674D-8555-6F70-CA7A-DED571FCC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6412385-5B50-71C8-16F8-4F61618C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5100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B22AA-24C5-CE7B-C18F-CE5A72BD6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C01935-E255-FA2F-B442-99D299F2A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8199EEB-794F-3921-5AE6-704D1046A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24B7405-50B3-2143-00EF-BAC38D8B0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9C08ED6-DC5E-3587-ACDB-C21647987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7A7B2A2-5C7F-D551-E681-507C24B34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4C743D2-104A-20ED-A1C6-7956E9AB0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27A4640-4DBE-E1E3-C310-61716A24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3273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3D4824-0325-AD53-5B71-A46C0BFC5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6B6BBF0-7826-BA7B-AC39-A71571F6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A17151E-3973-6716-1EFE-8C44D3A8E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136A8B3-FD1B-404E-37FF-7AA3B2274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5478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24815CB-03BC-AF4D-78B4-0C0C9E9F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9B2319A-38EB-84C9-1E46-52DAB0BB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EDEEB15-A936-0C75-3093-130392AF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80628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BB2BC-457D-A0B2-64C0-FD7D35F6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CCC62D-3E3C-34D7-06BE-42A2DEA0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A48DA5-47DF-76A3-D0E1-CF15A1E30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36101C5-E7D6-1FE4-936D-5C7FB6CA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C1C8A6-5195-9411-562D-2B7B78137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071BA0A-0C06-417A-CF03-55C1FAC9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6608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962E53-5AF8-3AAE-0E3F-91EFEEB66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28A32C-3709-34B8-7BF1-96BAABA0C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023D1D-0C2E-9D33-D84A-81DECAD8A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EFA5A3-67F7-5BA5-1715-7F1678C01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F3BCE5-0C06-94C3-9BB3-AB39F8B3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3485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F2662E-7D50-6226-265F-3FD5B55E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8A4A30A-06E0-8481-D695-B1D6B4787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592E1BF-8622-F6A7-AF75-73485A7CE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07F6F1B-C648-8E8F-D518-481E52C7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AFA205-FC18-7106-106C-7DB1336B5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846586A-7797-8DCB-F52E-008BC4449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99269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4DB6CB-85E4-1FF3-2603-F1ADB6B9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4A779B5-9DCC-004A-9C45-E44A64907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8903AD-A3B1-7047-789B-E3A6F3354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E32643-F89F-EAF2-2AC7-2EA0145E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889A40-768A-353C-3501-92947CFDA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45533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F34D0A0-5B29-578B-A115-A10DF53C2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772FD0B-EFE1-507C-0A40-DC047CCE9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8D0E3D8-5866-4E76-1758-BFF3C9A2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AFB6A3-03C1-278A-5933-932FE14E5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9C03FA-1C42-98DF-6A6A-356113D0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14353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286208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43592266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85312746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0249395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74385205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51966020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87055204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63316D-A289-0291-E761-1E9309B4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F28595C-4DC0-7AB2-594E-0D63CD8C0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C521AC-D707-4F14-0BE8-26566247A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92DD47-A4E5-7A9A-1DD7-58B43AFC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ACC3C2-524C-94E3-679F-2B0C4D0B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27009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616919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69978636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32585430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93098335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igura a mano libera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10" name="Figura a mano libera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11" name="Figura a mano libera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12" name="Oval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7" name="Segnaposto contenut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75196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o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1" name="Sottotito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907101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 sz="4800"/>
              <a:t>3DFloat</a:t>
            </a:r>
          </a:p>
        </p:txBody>
      </p:sp>
      <p:sp>
        <p:nvSpPr>
          <p:cNvPr id="14" name="Segnaposto immagin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</p:grp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8" name="Segnaposto immagin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9" name="Segnaposto immagin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0" name="Segnaposto immagin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it-IT" noProof="0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34CD7A-9B1D-245C-0890-6AB45C108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6B8C94-7B83-A521-EF7F-AE36885D3A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7B0B13E-06E0-59A0-CFE4-87819D660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DA182CD-5FFB-119F-694C-53383A25F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FA0F99C-6A13-707B-34EE-916E14C68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CC90015-9814-CEE0-5B83-03620666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56306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0" name="Tito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it-IT"/>
              <a:t>Team</a:t>
            </a: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6" name="Segnaposto immagin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7" name="Segnaposto immagin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8" name="Segnaposto immagin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9" name="Segnaposto immagin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3" name="Segnaposto tes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1" name="Segnaposto tes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5" name="Segnaposto tes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4" name="Segnaposto tes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7" name="Segnaposto tes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6" name="Segnaposto tes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9" name="Segnaposto tes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8" name="Segnaposto tes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42C32F-01E4-D48C-18BC-C0E23EC26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D9867F-BA4B-FBFC-8418-E7CD7BAF0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A5D399F-B185-A80C-AB76-A45B72C41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EA57153-6291-1A23-D9F1-37866AD471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14FC6AB-62DD-0395-DDA9-8AFE6F81A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221F431-2C00-C846-8977-99C8DF504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9E77310-823C-3AFF-2F7E-7674BD2C5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09B2A8A-9076-A806-2CFD-ABB2AD27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1145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5225AA-D4EC-DF06-C8DD-7DC42668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E3C7198-D99B-CA8E-194E-2D0CAE260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046A30C-2058-B490-2DD9-D05FE9F0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0340B7E-840F-21D3-4AF6-AC952ADF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5384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7F9EFDD-3DF7-1693-CEC6-F9C5B0747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7D99745-A879-5A9C-5043-3516E9CDD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D5D43C-956A-0FE1-596C-56281A733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0588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C462CC-3CD5-1256-10ED-78FBFBF94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238E6F-120B-BF5D-DA8D-B76B680D9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14EE109-1273-3204-727A-A7DFFE322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2F455B2-6DC5-FA8A-CB37-98D68B975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F4291B8-A760-C412-D62A-B65611DA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385932C-9354-DC47-3B8C-E56ACAC9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7011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F11647-3263-3AA4-466C-2449F178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1FA783C-A13C-A2EC-DE17-FF6FAA40F8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432D2E0-7103-1EAE-29CC-540F1E33D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3B4F072-BDE1-AF63-318B-A400682C6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F3F5552-444F-DB8E-A375-65978182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19A1BFF-D3FC-D2B1-693C-28B1482D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60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475DDF5-9A83-0039-870C-13D473D35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6E249EF-264F-276B-3959-A63353EB9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16C3EC-04BD-C3B1-4FDC-4F91CD6BC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D15B4-3AED-4CBA-8A67-8D01373E6365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A8E631-EF04-46B6-32D4-218081957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2FCFB8-0508-1271-9C73-56BDFF0A1D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978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0EFD776-E0B2-1B85-AAF5-BE2C3FC5B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D33E1D-8138-CA26-2AEC-A6547C11F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16B3A7-5744-B5F9-45A1-98818BEE93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7B60E-C7B0-4DC9-9291-97DCC70355AF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A2EFA1-87B8-13B8-638D-108B9CBBA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51D431-B5DE-42EB-2432-E475149B4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0137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D15B4-3AED-4CBA-8A67-8D01373E6365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6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4" r:id="rId13"/>
    <p:sldLayoutId id="2147483699" r:id="rId14"/>
    <p:sldLayoutId id="2147483733" r:id="rId15"/>
    <p:sldLayoutId id="2147483687" r:id="rId16"/>
    <p:sldLayoutId id="2147483734" r:id="rId17"/>
    <p:sldLayoutId id="2147483707" r:id="rId18"/>
    <p:sldLayoutId id="214748373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Fabio.notaro2@studio.unibo.it" TargetMode="External"/><Relationship Id="rId2" Type="http://schemas.openxmlformats.org/officeDocument/2006/relationships/hyperlink" Target="mailto:andrea.bedei2@studio.unibo.it" TargetMode="Externa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.png"/><Relationship Id="rId4" Type="http://schemas.openxmlformats.org/officeDocument/2006/relationships/hyperlink" Target="mailto:giacomo.bertuccioli@studio.unibo.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114582"/>
            <a:ext cx="10518776" cy="1318552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SIM-AQUARIUM</a:t>
            </a:r>
            <a:br>
              <a:rPr lang="en-US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Intelligent Systems Engineering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5840130"/>
            <a:ext cx="10518776" cy="4248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/>
            <a:r>
              <a:rPr lang="en-US" dirty="0">
                <a:solidFill>
                  <a:schemeClr val="bg1"/>
                </a:solidFill>
                <a:latin typeface="Product Sans" panose="020B0403030502040203" pitchFamily="34" charset="0"/>
              </a:rPr>
              <a:t>	Andrea Bedei		Fabio Notaro		Giacomo Leo Bertuccioli</a:t>
            </a:r>
          </a:p>
        </p:txBody>
      </p:sp>
      <p:pic>
        <p:nvPicPr>
          <p:cNvPr id="14" name="Segnaposto immagine 13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b="7435"/>
          <a:stretch/>
        </p:blipFill>
        <p:spPr>
          <a:xfrm>
            <a:off x="-524" y="-94654"/>
            <a:ext cx="12191980" cy="3314104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857610"/>
            <a:ext cx="12191456" cy="2849976"/>
            <a:chOff x="476" y="-3923157"/>
            <a:chExt cx="10667524" cy="2493729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olo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1231899"/>
            <a:ext cx="5610240" cy="798416"/>
          </a:xfrm>
        </p:spPr>
        <p:txBody>
          <a:bodyPr rtlCol="0"/>
          <a:lstStyle/>
          <a:p>
            <a:pPr rtl="0"/>
            <a:r>
              <a:rPr lang="it-IT" sz="3800">
                <a:latin typeface="Poppins Medium" panose="00000600000000000000" pitchFamily="2" charset="0"/>
                <a:cs typeface="Poppins Medium" panose="00000600000000000000" pitchFamily="2" charset="0"/>
              </a:rPr>
              <a:t>Grazie per l’attenzione</a:t>
            </a:r>
          </a:p>
        </p:txBody>
      </p:sp>
      <p:sp>
        <p:nvSpPr>
          <p:cNvPr id="23" name="Sottotitolo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2127738"/>
            <a:ext cx="5877929" cy="3067713"/>
          </a:xfrm>
        </p:spPr>
        <p:txBody>
          <a:bodyPr rtlCol="0"/>
          <a:lstStyle/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</a:rPr>
              <a:t>Andrea Bedei</a:t>
            </a:r>
          </a:p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</a:rPr>
              <a:t>Fabio Notaro</a:t>
            </a:r>
          </a:p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</a:rPr>
              <a:t>Giacomo Leo Bertuccioli</a:t>
            </a:r>
          </a:p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  <a:hlinkClick r:id="rId2"/>
              </a:rPr>
              <a:t>andrea.bedei2@studio.unibo.it</a:t>
            </a:r>
            <a:endParaRPr lang="it-IT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  <a:hlinkClick r:id="rId3"/>
              </a:rPr>
              <a:t>fabio.notaro2@studio.unibo.it</a:t>
            </a:r>
            <a:endParaRPr lang="it-IT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  <a:hlinkClick r:id="rId4"/>
              </a:rPr>
              <a:t>giacomo.bertuccioli@studio.unibo.it</a:t>
            </a:r>
            <a:endParaRPr lang="it-IT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rtl="0"/>
            <a:endParaRPr lang="it-IT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10</a:t>
            </a:fld>
            <a:endParaRPr lang="it-IT"/>
          </a:p>
        </p:txBody>
      </p:sp>
      <p:pic>
        <p:nvPicPr>
          <p:cNvPr id="9" name="Segnaposto immagine 50" descr="Immagine che contiene clipart, pesce, creatività&#10;&#10;Descrizione generata automaticamente">
            <a:extLst>
              <a:ext uri="{FF2B5EF4-FFF2-40B4-BE49-F238E27FC236}">
                <a16:creationId xmlns:a16="http://schemas.microsoft.com/office/drawing/2014/main" id="{9CA03F80-CD65-C6A8-B897-00AC795ABC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97849" y="1566877"/>
            <a:ext cx="3155951" cy="315595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BA1A42-4E0C-C007-04B9-3F1B02896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Motivazioni del Progetto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C66D52F-6F0E-1331-BEDC-C62188E7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2</a:t>
            </a:fld>
            <a:endParaRPr lang="it-IT"/>
          </a:p>
        </p:txBody>
      </p:sp>
      <p:graphicFrame>
        <p:nvGraphicFramePr>
          <p:cNvPr id="13" name="CasellaDiTesto 3">
            <a:extLst>
              <a:ext uri="{FF2B5EF4-FFF2-40B4-BE49-F238E27FC236}">
                <a16:creationId xmlns:a16="http://schemas.microsoft.com/office/drawing/2014/main" id="{B64FE074-629D-81E9-A42C-A0FBD3E470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90987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809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egnaposto contenuto 7" descr="Immagine che contiene pesce, subacqueo, Biologia marina, Decorazione per acquario&#10;&#10;Il contenuto generato dall'IA potrebbe non essere corretto.">
            <a:extLst>
              <a:ext uri="{FF2B5EF4-FFF2-40B4-BE49-F238E27FC236}">
                <a16:creationId xmlns:a16="http://schemas.microsoft.com/office/drawing/2014/main" id="{70821FC2-9016-92D7-E25A-E67AE97A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>
            <a:fillRect/>
          </a:stretch>
        </p:blipFill>
        <p:spPr>
          <a:xfrm>
            <a:off x="6409853" y="10"/>
            <a:ext cx="5780624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65327D-EE3A-685A-47C0-D4D4769B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>
                <a:solidFill>
                  <a:srgbClr val="FFFFFF"/>
                </a:solidFill>
              </a:rPr>
              <a:pPr rtl="0">
                <a:spcAft>
                  <a:spcPts val="600"/>
                </a:spcAft>
              </a:pPr>
              <a:t>3</a:t>
            </a:fld>
            <a:endParaRPr lang="it-IT" noProof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672DDBB5-F6D0-8B71-8D1E-A665ABDBD490}"/>
                  </a:ext>
                </a:extLst>
              </p14:cNvPr>
              <p14:cNvContentPartPr/>
              <p14:nvPr/>
            </p14:nvContentPartPr>
            <p14:xfrm>
              <a:off x="524983" y="1678545"/>
              <a:ext cx="1800" cy="540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672DDBB5-F6D0-8B71-8D1E-A665ABDBD4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1983" y="1615545"/>
                <a:ext cx="127440" cy="13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uppo 12">
            <a:extLst>
              <a:ext uri="{FF2B5EF4-FFF2-40B4-BE49-F238E27FC236}">
                <a16:creationId xmlns:a16="http://schemas.microsoft.com/office/drawing/2014/main" id="{D7B0C0D3-8A0A-C4C0-F37F-CD593221092F}"/>
              </a:ext>
            </a:extLst>
          </p:cNvPr>
          <p:cNvGrpSpPr/>
          <p:nvPr/>
        </p:nvGrpSpPr>
        <p:grpSpPr>
          <a:xfrm>
            <a:off x="682017" y="2486662"/>
            <a:ext cx="3613320" cy="237240"/>
            <a:chOff x="542983" y="2516265"/>
            <a:chExt cx="361332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7D8B1613-CCB0-65BF-70E2-523F0C464667}"/>
                    </a:ext>
                  </a:extLst>
                </p14:cNvPr>
                <p14:cNvContentPartPr/>
                <p14:nvPr/>
              </p14:nvContentPartPr>
              <p14:xfrm>
                <a:off x="542983" y="2516265"/>
                <a:ext cx="3613320" cy="23724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7D8B1613-CCB0-65BF-70E2-523F0C4646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0343" y="2453265"/>
                  <a:ext cx="37389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04CE0A2C-F7B8-2F45-69FC-3C231485686D}"/>
                    </a:ext>
                  </a:extLst>
                </p14:cNvPr>
                <p14:cNvContentPartPr/>
                <p14:nvPr/>
              </p14:nvContentPartPr>
              <p14:xfrm>
                <a:off x="2670223" y="2670705"/>
                <a:ext cx="360" cy="36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04CE0A2C-F7B8-2F45-69FC-3C231485686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07583" y="260770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935F9A-6ED6-A8F4-B3BE-5A953EDBB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855" y="170523"/>
            <a:ext cx="6188797" cy="65509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Nell'immagine vediamo un vivace ecosistema acquatico che funge da scenario per un Sistema Multi-Agente (MAS) in cui diversi agenti interagiscono tra loro e con l'ambiente, tenendo conto di vincoli energetici.</a:t>
            </a:r>
          </a:p>
          <a:p>
            <a:pPr>
              <a:lnSpc>
                <a:spcPct val="100000"/>
              </a:lnSpc>
            </a:pPr>
            <a:r>
              <a:rPr lang="it-IT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Ecco una scomposizione degli elementi chiave:</a:t>
            </a:r>
          </a:p>
          <a:p>
            <a:pPr lvl="1">
              <a:lnSpc>
                <a:spcPct val="100000"/>
              </a:lnSpc>
            </a:pPr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Agenti Competitivi:</a:t>
            </a: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 I vari pesci e creature marine possono essere interpretati come agenti. La loro competizione è suggerita dalla presenza di risorse limitate (rappresentate da piccole icone di cibo verde) e dalla necessità di acquisire energia per sopravvivere e compiere azioni.</a:t>
            </a:r>
          </a:p>
          <a:p>
            <a:pPr lvl="1">
              <a:lnSpc>
                <a:spcPct val="100000"/>
              </a:lnSpc>
            </a:pPr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Vincoli Energetici:</a:t>
            </a: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 L'esistenza di risorse alimentari limitate implica che ogni agente ha un vincolo energetico. Devono consumare energia (cercando e mangiando il cibo) per poter agire (nuotare, competere, ecc.). La scarsità di cibo introduce una dinamica competitiva per l'acquisizione di questa risorsa vitale.</a:t>
            </a:r>
          </a:p>
          <a:p>
            <a:pPr lvl="1">
              <a:lnSpc>
                <a:spcPct val="100000"/>
              </a:lnSpc>
            </a:pPr>
            <a:r>
              <a:rPr lang="it-IT" sz="12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Interazione Agente-Ambiente:</a:t>
            </a:r>
            <a:r>
              <a:rPr lang="it-IT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 L'ambiente acquatico è ricco di elementi con cui gli agenti interagiscono:</a:t>
            </a:r>
          </a:p>
          <a:p>
            <a:pPr lvl="2">
              <a:lnSpc>
                <a:spcPct val="100000"/>
              </a:lnSpc>
            </a:pPr>
            <a:r>
              <a:rPr lang="it-IT" sz="1050" b="1" dirty="0">
                <a:latin typeface="Poppins Light" panose="00000400000000000000" pitchFamily="2" charset="0"/>
                <a:cs typeface="Poppins Light" panose="00000400000000000000" pitchFamily="2" charset="0"/>
              </a:rPr>
              <a:t>Cibo:</a:t>
            </a:r>
            <a:r>
              <a:rPr lang="it-IT" sz="1050" dirty="0">
                <a:latin typeface="Poppins Light" panose="00000400000000000000" pitchFamily="2" charset="0"/>
                <a:cs typeface="Poppins Light" panose="00000400000000000000" pitchFamily="2" charset="0"/>
              </a:rPr>
              <a:t> Le icone verdi sparse rappresentano la risorsa energetica primaria.</a:t>
            </a:r>
          </a:p>
          <a:p>
            <a:pPr lvl="2">
              <a:lnSpc>
                <a:spcPct val="100000"/>
              </a:lnSpc>
            </a:pPr>
            <a:r>
              <a:rPr lang="it-IT" sz="1050" b="1" dirty="0">
                <a:latin typeface="Poppins Light" panose="00000400000000000000" pitchFamily="2" charset="0"/>
                <a:cs typeface="Poppins Light" panose="00000400000000000000" pitchFamily="2" charset="0"/>
              </a:rPr>
              <a:t>Coralli e Piante:</a:t>
            </a:r>
            <a:r>
              <a:rPr lang="it-IT" sz="1050" dirty="0">
                <a:latin typeface="Poppins Light" panose="00000400000000000000" pitchFamily="2" charset="0"/>
                <a:cs typeface="Poppins Light" panose="00000400000000000000" pitchFamily="2" charset="0"/>
              </a:rPr>
              <a:t> Questi elementi costituiscono la struttura dell'ambiente, offrendo potenzialmente riparo o influenzando il movimento degli agenti.</a:t>
            </a:r>
          </a:p>
          <a:p>
            <a:pPr lvl="2">
              <a:lnSpc>
                <a:spcPct val="100000"/>
              </a:lnSpc>
            </a:pPr>
            <a:r>
              <a:rPr lang="it-IT" sz="1050" b="1" dirty="0">
                <a:latin typeface="Poppins Light" panose="00000400000000000000" pitchFamily="2" charset="0"/>
                <a:cs typeface="Poppins Light" panose="00000400000000000000" pitchFamily="2" charset="0"/>
              </a:rPr>
              <a:t>Altri Agenti:</a:t>
            </a:r>
            <a:r>
              <a:rPr lang="it-IT" sz="1050" dirty="0">
                <a:latin typeface="Poppins Light" panose="00000400000000000000" pitchFamily="2" charset="0"/>
                <a:cs typeface="Poppins Light" panose="00000400000000000000" pitchFamily="2" charset="0"/>
              </a:rPr>
              <a:t> La presenza di altri agenti (della stessa specie o diversa) crea interazioni sociali, competitive o potenzialmente cooperative.</a:t>
            </a:r>
            <a:endParaRPr lang="it-IT" sz="18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Sistema Multi-Agente (MAS): L'insieme dei diversi agenti che agiscono autonomamente e interagiscono tra loro all'interno dell'ambiente acquatico costituisce un MAS. Il comportamento complessivo del sistema emerge dalle interazioni individuali degli agenti e dalle loro risposte all'ambiente.</a:t>
            </a:r>
            <a:endParaRPr lang="en-US" sz="1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859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8154C6-DB4C-7786-3C9F-B4115C765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it-IT" sz="5400">
                <a:latin typeface="Poppins" panose="00000500000000000000" pitchFamily="2" charset="0"/>
                <a:cs typeface="Poppins" panose="00000500000000000000" pitchFamily="2" charset="0"/>
              </a:rPr>
              <a:t>Descrizione del Progetto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43EF76-F6C8-51E7-3B3C-00609D6C8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Ambiente simulato: </a:t>
            </a:r>
            <a:r>
              <a:rPr lang="it-IT" sz="17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Acquario domestico di pesci</a:t>
            </a:r>
            <a:endParaRPr lang="it-IT" sz="17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Agenti: </a:t>
            </a:r>
            <a:r>
              <a:rPr lang="it-IT" sz="17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Pesci</a:t>
            </a: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 che competono per il cibo e consumano energia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Ambiente: spazio </a:t>
            </a:r>
            <a:r>
              <a:rPr lang="it-IT" sz="17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bidimensionale</a:t>
            </a: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 con ostacoli (</a:t>
            </a:r>
            <a:r>
              <a:rPr lang="it-IT" sz="17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rocce</a:t>
            </a: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) e risorse (</a:t>
            </a:r>
            <a:r>
              <a:rPr lang="it-IT" sz="17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cibo</a:t>
            </a: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Obiettivo: sopravvivere e massimizzare l'energia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Il cibo cade dall'alto, i pesci hanno diverse dimensioni, velocità e fabbisogni energetici</a:t>
            </a:r>
          </a:p>
        </p:txBody>
      </p:sp>
      <p:pic>
        <p:nvPicPr>
          <p:cNvPr id="8" name="Immagine 7" descr="Immagine che contiene barriera corallina, acquario, pesce, Biologia marina&#10;&#10;Il contenuto generato dall'IA potrebbe non essere corretto.">
            <a:extLst>
              <a:ext uri="{FF2B5EF4-FFF2-40B4-BE49-F238E27FC236}">
                <a16:creationId xmlns:a16="http://schemas.microsoft.com/office/drawing/2014/main" id="{38D9EC75-66BD-E79C-405C-8A0ABAE5F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C696E1-95D5-CEF0-F283-F6C63C9E6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>
                <a:solidFill>
                  <a:srgbClr val="FFFFFF"/>
                </a:solidFill>
              </a:rPr>
              <a:pPr rtl="0">
                <a:spcAft>
                  <a:spcPts val="600"/>
                </a:spcAft>
              </a:pPr>
              <a:t>4</a:t>
            </a:fld>
            <a:endParaRPr lang="it-IT" noProof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1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4969C7-E3F5-B20C-C192-A85E58D52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Agenti, Vincoli Energetici, Fondamenti Teorici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23352A-82F1-8E47-1465-DD9699C34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0281"/>
            <a:ext cx="5109927" cy="426668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Ogni pesce ha: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Livello di energia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: diminuisce con il movimento, aumenta mangiando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Dimensione/peso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: influenza velocità e appetito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Obiettivi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: sopravvivere, cercare cibo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Comportamento intelligente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: evitare ostacoli, bordi, altri pesci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Strategia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: inseguire o rinunciare al cibo in base all'energia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F296D34-BECD-7E45-3A2C-DD4C8E53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5</a:t>
            </a:fld>
            <a:endParaRPr lang="it-IT" noProof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1BDC10-7692-5507-4B9E-B7A32D297F00}"/>
              </a:ext>
            </a:extLst>
          </p:cNvPr>
          <p:cNvSpPr txBox="1"/>
          <p:nvPr/>
        </p:nvSpPr>
        <p:spPr>
          <a:xfrm>
            <a:off x="6346479" y="1910281"/>
            <a:ext cx="478928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it-IT" sz="20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Fondamenti Teorici</a:t>
            </a:r>
            <a:endParaRPr lang="it-IT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Basato su letteratura riguardante: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MAS competitivi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Agenti con vincoli di risorse [energia, utilità, sopravvivenza]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Dilemma tra razionalità individuale e </a:t>
            </a:r>
            <a:r>
              <a:rPr lang="it-IT" sz="20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subottimalità</a:t>
            </a:r>
            <a:r>
              <a:rPr lang="it-IT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 collettiva (es. dilemma del prigioniero)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Concetti applicati di </a:t>
            </a:r>
            <a:r>
              <a:rPr lang="it-IT" sz="20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utilità, payoff, equilibrio di Nash</a:t>
            </a:r>
            <a:endParaRPr lang="it-IT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612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236EE9-95B2-00A5-AF96-D5D07865E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Poppins" panose="00000500000000000000" pitchFamily="2" charset="0"/>
                <a:cs typeface="Poppins" panose="00000500000000000000" pitchFamily="2" charset="0"/>
              </a:rPr>
              <a:t>Requisiti Funzionali e Tecnologie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966EA3-26B7-63C0-7A42-AF03CC79D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5992"/>
            <a:ext cx="4696326" cy="368402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Interfaccia grafica con: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Visualizzazione degli agenti e dell'ambiente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Pulsanti: start, pausa, drop food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Numero di agenti, cibo e ostacoli configurabile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Statistiche in tempo reale e log degli eventi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Agenti intelligenti che: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Reagiscono ai percetti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Aggiornano credenze/obiettivi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Competono per sopravvivere</a:t>
            </a:r>
          </a:p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6DF974-D090-1114-8136-B44BD031A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6</a:t>
            </a:fld>
            <a:endParaRPr lang="it-IT" noProof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2957587-6FCF-E22D-D7D5-B28C6863BAF1}"/>
              </a:ext>
            </a:extLst>
          </p:cNvPr>
          <p:cNvSpPr txBox="1"/>
          <p:nvPr/>
        </p:nvSpPr>
        <p:spPr>
          <a:xfrm>
            <a:off x="838200" y="1722483"/>
            <a:ext cx="469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Requisiti Funzionali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9BC9A98-B17C-1B70-EC39-CC297034A794}"/>
              </a:ext>
            </a:extLst>
          </p:cNvPr>
          <p:cNvSpPr txBox="1"/>
          <p:nvPr/>
        </p:nvSpPr>
        <p:spPr>
          <a:xfrm>
            <a:off x="6262437" y="1722483"/>
            <a:ext cx="469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Tecnologie Utilizzate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07BB87BF-B244-7B04-4B8A-7B5F4E843002}"/>
              </a:ext>
            </a:extLst>
          </p:cNvPr>
          <p:cNvSpPr txBox="1">
            <a:spLocks/>
          </p:cNvSpPr>
          <p:nvPr/>
        </p:nvSpPr>
        <p:spPr>
          <a:xfrm>
            <a:off x="6657476" y="2358153"/>
            <a:ext cx="4696326" cy="3684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Java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per </a:t>
            </a:r>
            <a:r>
              <a:rPr lang="it-IT" sz="15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backend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e UI (Swing)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Jason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per la logica degli agenti (credenze, obiettivi, piani)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Architettura con separazione modulare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Testing automatizzato e </a:t>
            </a:r>
            <a:r>
              <a:rPr lang="it-IT" sz="15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logging</a:t>
            </a:r>
            <a:endParaRPr lang="it-IT" sz="15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2523819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D77D60-1CBE-21D3-0807-91ABCB3E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it-IT" sz="4600">
                <a:latin typeface="Poppins" panose="00000500000000000000" pitchFamily="2" charset="0"/>
                <a:cs typeface="Poppins" panose="00000500000000000000" pitchFamily="2" charset="0"/>
              </a:rPr>
              <a:t>Comportamento degli Agenti (Jason)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856B0D-E755-CA92-6B28-1040C4FE8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200">
                <a:latin typeface="Poppins Light" panose="00000400000000000000" pitchFamily="2" charset="0"/>
                <a:cs typeface="Poppins Light" panose="00000400000000000000" pitchFamily="2" charset="0"/>
              </a:rPr>
              <a:t>Credenze: energia, direzione, prossimità al cibo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200">
                <a:latin typeface="Poppins Light" panose="00000400000000000000" pitchFamily="2" charset="0"/>
                <a:cs typeface="Poppins Light" panose="00000400000000000000" pitchFamily="2" charset="0"/>
              </a:rPr>
              <a:t>Obiettivi: mangiare, sopravvivere, evitare collisioni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200">
                <a:latin typeface="Poppins Light" panose="00000400000000000000" pitchFamily="2" charset="0"/>
                <a:cs typeface="Poppins Light" panose="00000400000000000000" pitchFamily="2" charset="0"/>
              </a:rPr>
              <a:t>Piani: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200">
                <a:latin typeface="Poppins Light" panose="00000400000000000000" pitchFamily="2" charset="0"/>
                <a:cs typeface="Poppins Light" panose="00000400000000000000" pitchFamily="2" charset="0"/>
              </a:rPr>
              <a:t>init (setup iniziale)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200">
                <a:latin typeface="Poppins Light" panose="00000400000000000000" pitchFamily="2" charset="0"/>
                <a:cs typeface="Poppins Light" panose="00000400000000000000" pitchFamily="2" charset="0"/>
              </a:rPr>
              <a:t>step (scelta dell'azione)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200">
                <a:latin typeface="Poppins Light" panose="00000400000000000000" pitchFamily="2" charset="0"/>
                <a:cs typeface="Poppins Light" panose="00000400000000000000" pitchFamily="2" charset="0"/>
              </a:rPr>
              <a:t>move (aggiornamento posizione)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200">
                <a:latin typeface="Poppins Light" panose="00000400000000000000" pitchFamily="2" charset="0"/>
                <a:cs typeface="Poppins Light" panose="00000400000000000000" pitchFamily="2" charset="0"/>
              </a:rPr>
              <a:t>eat (consumo del cibo)</a:t>
            </a:r>
          </a:p>
          <a:p>
            <a:endParaRPr lang="it-IT" sz="2200"/>
          </a:p>
        </p:txBody>
      </p:sp>
      <p:pic>
        <p:nvPicPr>
          <p:cNvPr id="8" name="Immagine 7" descr="Immagine che contiene barriera corallina, grotta, acqua, notte&#10;&#10;Il contenuto generato dall'IA potrebbe non essere corretto.">
            <a:extLst>
              <a:ext uri="{FF2B5EF4-FFF2-40B4-BE49-F238E27FC236}">
                <a16:creationId xmlns:a16="http://schemas.microsoft.com/office/drawing/2014/main" id="{B942F723-A131-195C-A76C-3095A3CEAE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92" b="-3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FC1FE9-350C-846E-4582-E4C6AA334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/>
              <a:pPr rtl="0">
                <a:spcAft>
                  <a:spcPts val="600"/>
                </a:spcAft>
              </a:pPr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3860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_2025-05-17_17-59-09">
            <a:hlinkClick r:id="" action="ppaction://media"/>
            <a:extLst>
              <a:ext uri="{FF2B5EF4-FFF2-40B4-BE49-F238E27FC236}">
                <a16:creationId xmlns:a16="http://schemas.microsoft.com/office/drawing/2014/main" id="{540A8F01-3C74-2ABF-D853-686EBA25E9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289" y="196475"/>
            <a:ext cx="11493422" cy="6465049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7FDE1A-1A2E-CF94-E9ED-4C260C3D1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z="1100" noProof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100" noProof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38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C4D4AC-6D57-7861-6B76-C4723A61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Conclusioni e Lezioni Apprese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A18E18-A65F-919F-15D4-F9B4AFAA3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Applicazione pratica dei concetti MAS studiati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Sviluppo con Jason e Swing integrati in un sistema complesso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Comprensione delle sfide nella progettazione di agenti autonomi competitivi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Lavori futuri: cooperazione, dinamiche predatore-preda, decisioni più intelligenti</a:t>
            </a:r>
          </a:p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61B6C6-8A77-BB21-7589-36C377FDC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74983241"/>
      </p:ext>
    </p:extLst>
  </p:cSld>
  <p:clrMapOvr>
    <a:masterClrMapping/>
  </p:clrMapOvr>
</p:sld>
</file>

<file path=ppt/theme/theme1.xml><?xml version="1.0" encoding="utf-8"?>
<a:theme xmlns:a="http://schemas.openxmlformats.org/drawingml/2006/main" name="1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AF0B0BCC99C64BAEE3636705749181" ma:contentTypeVersion="12" ma:contentTypeDescription="Create a new document." ma:contentTypeScope="" ma:versionID="ee8d00a137df102de886bcf5c7573794">
  <xsd:schema xmlns:xsd="http://www.w3.org/2001/XMLSchema" xmlns:xs="http://www.w3.org/2001/XMLSchema" xmlns:p="http://schemas.microsoft.com/office/2006/metadata/properties" xmlns:ns3="6149ad73-68cb-484b-9a43-7dbe8c89501a" xmlns:ns4="10dcc929-1977-4edb-84a8-194d4ce81613" targetNamespace="http://schemas.microsoft.com/office/2006/metadata/properties" ma:root="true" ma:fieldsID="285dd08a225c66ca30a67e4adc3134e5" ns3:_="" ns4:_="">
    <xsd:import namespace="6149ad73-68cb-484b-9a43-7dbe8c89501a"/>
    <xsd:import namespace="10dcc929-1977-4edb-84a8-194d4ce8161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49ad73-68cb-484b-9a43-7dbe8c89501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dcc929-1977-4edb-84a8-194d4ce816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0dcc929-1977-4edb-84a8-194d4ce81613" xsi:nil="true"/>
  </documentManagement>
</p:properties>
</file>

<file path=customXml/itemProps1.xml><?xml version="1.0" encoding="utf-8"?>
<ds:datastoreItem xmlns:ds="http://schemas.openxmlformats.org/officeDocument/2006/customXml" ds:itemID="{F624B43C-C41F-4E9F-A7E9-E5680002846F}">
  <ds:schemaRefs>
    <ds:schemaRef ds:uri="10dcc929-1977-4edb-84a8-194d4ce81613"/>
    <ds:schemaRef ds:uri="6149ad73-68cb-484b-9a43-7dbe8c89501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purl.org/dc/terms/"/>
    <ds:schemaRef ds:uri="10dcc929-1977-4edb-84a8-194d4ce81613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6149ad73-68cb-484b-9a43-7dbe8c89501a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Schema Mobile 3D</Template>
  <TotalTime>214</TotalTime>
  <Words>674</Words>
  <Application>Microsoft Office PowerPoint</Application>
  <PresentationFormat>Widescreen</PresentationFormat>
  <Paragraphs>81</Paragraphs>
  <Slides>10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Poppins</vt:lpstr>
      <vt:lpstr>Poppins Bold</vt:lpstr>
      <vt:lpstr>Poppins Light</vt:lpstr>
      <vt:lpstr>Poppins Medium</vt:lpstr>
      <vt:lpstr>Product Sans</vt:lpstr>
      <vt:lpstr>1_Personalizza struttura</vt:lpstr>
      <vt:lpstr>Personalizza struttura</vt:lpstr>
      <vt:lpstr>Tema di Office</vt:lpstr>
      <vt:lpstr>SIM-AQUARIUM Intelligent Systems Engineering</vt:lpstr>
      <vt:lpstr>Motivazioni del Progetto</vt:lpstr>
      <vt:lpstr>Presentazione standard di PowerPoint</vt:lpstr>
      <vt:lpstr>Descrizione del Progetto</vt:lpstr>
      <vt:lpstr>Agenti, Vincoli Energetici, Fondamenti Teorici </vt:lpstr>
      <vt:lpstr>Requisiti Funzionali e Tecnologie Utilizzate</vt:lpstr>
      <vt:lpstr>Comportamento degli Agenti (Jason)</vt:lpstr>
      <vt:lpstr>Presentazione standard di PowerPoint</vt:lpstr>
      <vt:lpstr>Conclusioni e Lezioni Apprese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Progettazione e sviluppo di un ecosistema digitale per la gestione degli avvistamenti di animali marini</dc:title>
  <dc:creator>andrea bedei</dc:creator>
  <cp:lastModifiedBy>Andrea Bedei - andrea.bedei2@studio.unibo.it</cp:lastModifiedBy>
  <cp:revision>4</cp:revision>
  <dcterms:created xsi:type="dcterms:W3CDTF">2023-06-26T09:11:12Z</dcterms:created>
  <dcterms:modified xsi:type="dcterms:W3CDTF">2025-05-17T16:00:58Z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0x010100B7AF0B0BCC99C64BAEE3636705749181</vt:lpwstr>
  </property>
</Properties>
</file>